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08" r:id="rId1"/>
  </p:sldMasterIdLst>
  <p:sldIdLst>
    <p:sldId id="256" r:id="rId2"/>
    <p:sldId id="257" r:id="rId3"/>
    <p:sldId id="258" r:id="rId4"/>
    <p:sldId id="259" r:id="rId5"/>
    <p:sldId id="260" r:id="rId6"/>
    <p:sldId id="262" r:id="rId7"/>
    <p:sldId id="261" r:id="rId8"/>
    <p:sldId id="264" r:id="rId9"/>
    <p:sldId id="269" r:id="rId10"/>
    <p:sldId id="263" r:id="rId11"/>
    <p:sldId id="265" r:id="rId12"/>
    <p:sldId id="266" r:id="rId13"/>
    <p:sldId id="267" r:id="rId14"/>
    <p:sldId id="270" r:id="rId15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1" d="100"/>
          <a:sy n="101" d="100"/>
        </p:scale>
        <p:origin x="-264" y="342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/Relationships>
</file>

<file path=ppt/media/image1.jpeg>
</file>

<file path=ppt/media/image2.jpe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371600"/>
            <a:ext cx="7848600" cy="1927225"/>
          </a:xfrm>
        </p:spPr>
        <p:txBody>
          <a:bodyPr anchor="b">
            <a:noAutofit/>
          </a:bodyPr>
          <a:lstStyle>
            <a:lvl1pPr>
              <a:defRPr sz="5400" cap="all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685800" y="3505200"/>
            <a:ext cx="6400800" cy="1752600"/>
          </a:xfrm>
        </p:spPr>
        <p:txBody>
          <a:bodyPr/>
          <a:lstStyle>
            <a:lvl1pPr marL="0" indent="0" algn="l">
              <a:buNone/>
              <a:defRPr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  <p:cxnSp>
        <p:nvCxnSpPr>
          <p:cNvPr id="8" name="Straight Connector 7"/>
          <p:cNvCxnSpPr/>
          <p:nvPr/>
        </p:nvCxnSpPr>
        <p:spPr>
          <a:xfrm>
            <a:off x="685800" y="3398520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609600"/>
            <a:ext cx="2057400" cy="5867400"/>
          </a:xfrm>
        </p:spPr>
        <p:txBody>
          <a:bodyPr vert="eaVert" anchor="b"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609600"/>
            <a:ext cx="6019800" cy="586740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2362200"/>
            <a:ext cx="7772400" cy="2200275"/>
          </a:xfrm>
        </p:spPr>
        <p:txBody>
          <a:bodyPr anchor="b">
            <a:normAutofit/>
          </a:bodyPr>
          <a:lstStyle>
            <a:lvl1pPr algn="l">
              <a:defRPr sz="4800" b="0" cap="all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4626864"/>
            <a:ext cx="77724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24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  <p:cxnSp>
        <p:nvCxnSpPr>
          <p:cNvPr id="7" name="Straight Connector 6"/>
          <p:cNvCxnSpPr/>
          <p:nvPr/>
        </p:nvCxnSpPr>
        <p:spPr>
          <a:xfrm>
            <a:off x="731520" y="4599432"/>
            <a:ext cx="784860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73352"/>
            <a:ext cx="4038600" cy="4718304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sz="2000" b="0">
                <a:solidFill>
                  <a:schemeClr val="tx2"/>
                </a:solidFill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754880" y="1676400"/>
            <a:ext cx="3931920" cy="639762"/>
          </a:xfrm>
          <a:noFill/>
          <a:ln>
            <a:noFill/>
          </a:ln>
          <a:effectLst/>
        </p:spPr>
        <p:style>
          <a:lnRef idx="3">
            <a:schemeClr val="lt1"/>
          </a:lnRef>
          <a:fillRef idx="1">
            <a:schemeClr val="accent2"/>
          </a:fillRef>
          <a:effectRef idx="1">
            <a:schemeClr val="accent2"/>
          </a:effectRef>
          <a:fontRef idx="none"/>
        </p:style>
        <p:txBody>
          <a:bodyPr anchor="ctr">
            <a:normAutofit/>
          </a:bodyPr>
          <a:lstStyle>
            <a:lvl1pPr marL="0" indent="0" algn="ctr">
              <a:buNone/>
              <a:defRPr lang="en-US" sz="2000" b="0" kern="1200" dirty="0" smtClean="0">
                <a:solidFill>
                  <a:schemeClr val="tx2"/>
                </a:solidFill>
                <a:latin typeface="+mn-lt"/>
                <a:ea typeface="+mn-ea"/>
                <a:cs typeface="+mn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754880" y="2438400"/>
            <a:ext cx="3931920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  <p:cxnSp>
        <p:nvCxnSpPr>
          <p:cNvPr id="11" name="Straight Connector 10"/>
          <p:cNvCxnSpPr/>
          <p:nvPr/>
        </p:nvCxnSpPr>
        <p:spPr>
          <a:xfrm rot="5400000">
            <a:off x="2217817" y="4045823"/>
            <a:ext cx="4709160" cy="794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080"/>
            <a:ext cx="2139696" cy="1261872"/>
          </a:xfrm>
        </p:spPr>
        <p:txBody>
          <a:bodyPr anchor="b">
            <a:no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71800" y="792080"/>
            <a:ext cx="5715000" cy="557784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2130552"/>
            <a:ext cx="2139696" cy="4243615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  <p:cxnSp>
        <p:nvCxnSpPr>
          <p:cNvPr id="9" name="Straight Connector 8"/>
          <p:cNvCxnSpPr/>
          <p:nvPr/>
        </p:nvCxnSpPr>
        <p:spPr>
          <a:xfrm rot="5400000">
            <a:off x="-13116" y="3580206"/>
            <a:ext cx="5577840" cy="1588"/>
          </a:xfrm>
          <a:prstGeom prst="line">
            <a:avLst/>
          </a:prstGeom>
          <a:ln w="19050">
            <a:solidFill>
              <a:schemeClr val="tx2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92480"/>
            <a:ext cx="2142680" cy="1264920"/>
          </a:xfrm>
        </p:spPr>
        <p:txBody>
          <a:bodyPr anchor="b">
            <a:normAutofit/>
          </a:bodyPr>
          <a:lstStyle>
            <a:lvl1pPr algn="l">
              <a:defRPr sz="2400" b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2858610" y="838201"/>
            <a:ext cx="5904390" cy="5500456"/>
          </a:xfrm>
          <a:solidFill>
            <a:schemeClr val="bg2"/>
          </a:solidFill>
          <a:ln w="76200">
            <a:solidFill>
              <a:srgbClr val="FFFFFF"/>
            </a:solidFill>
            <a:miter lim="800000"/>
          </a:ln>
          <a:effectLst>
            <a:outerShdw blurRad="50800" dist="12700" dir="5400000" algn="t" rotWithShape="0">
              <a:prstClr val="black">
                <a:alpha val="59000"/>
              </a:prstClr>
            </a:outerShdw>
          </a:effectLst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2133600"/>
            <a:ext cx="2139696" cy="4242816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Rectangle 9"/>
          <p:cNvSpPr/>
          <p:nvPr/>
        </p:nvSpPr>
        <p:spPr>
          <a:xfrm>
            <a:off x="0" y="220786"/>
            <a:ext cx="9144000" cy="228600"/>
          </a:xfrm>
          <a:prstGeom prst="rect">
            <a:avLst/>
          </a:prstGeom>
          <a:solidFill>
            <a:srgbClr val="FFFFF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8229600" cy="9906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876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Rectangle 6"/>
          <p:cNvSpPr/>
          <p:nvPr/>
        </p:nvSpPr>
        <p:spPr>
          <a:xfrm>
            <a:off x="0" y="0"/>
            <a:ext cx="9144000" cy="365760"/>
          </a:xfrm>
          <a:prstGeom prst="rect">
            <a:avLst/>
          </a:prstGeom>
          <a:solidFill>
            <a:schemeClr val="accent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18288"/>
            <a:ext cx="28956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rgbClr val="FFFFFF"/>
                </a:solidFill>
              </a:defRPr>
            </a:lvl1pPr>
          </a:lstStyle>
          <a:p>
            <a:fld id="{127419D2-F361-405D-BAEE-E9D9A705310D}" type="datetimeFigureOut">
              <a:rPr lang="ru-RU" smtClean="0"/>
              <a:t>25.10.2016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429000" y="18288"/>
            <a:ext cx="4114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rgbClr val="FFFFFF"/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620000" y="18288"/>
            <a:ext cx="1066800" cy="32918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400" b="1">
                <a:solidFill>
                  <a:srgbClr val="FFFFFF"/>
                </a:solidFill>
              </a:defRPr>
            </a:lvl1pPr>
          </a:lstStyle>
          <a:p>
            <a:fld id="{DADB9E7F-94DD-4AFB-8118-4805CB69328C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09" r:id="rId1"/>
    <p:sldLayoutId id="2147483710" r:id="rId2"/>
    <p:sldLayoutId id="2147483711" r:id="rId3"/>
    <p:sldLayoutId id="2147483712" r:id="rId4"/>
    <p:sldLayoutId id="2147483713" r:id="rId5"/>
    <p:sldLayoutId id="2147483714" r:id="rId6"/>
    <p:sldLayoutId id="2147483715" r:id="rId7"/>
    <p:sldLayoutId id="2147483716" r:id="rId8"/>
    <p:sldLayoutId id="2147483717" r:id="rId9"/>
    <p:sldLayoutId id="2147483718" r:id="rId10"/>
    <p:sldLayoutId id="2147483719" r:id="rId11"/>
  </p:sldLayoutIdLst>
  <p:txStyles>
    <p:titleStyle>
      <a:lvl1pPr algn="l" defTabSz="914400" rtl="0" eaLnBrk="1" latinLnBrk="0" hangingPunct="1">
        <a:spcBef>
          <a:spcPct val="0"/>
        </a:spcBef>
        <a:buNone/>
        <a:defRPr sz="4000" kern="1200" spc="-100" baseline="0">
          <a:solidFill>
            <a:schemeClr val="tx2"/>
          </a:solidFill>
          <a:latin typeface="+mj-lt"/>
          <a:ea typeface="+mj-ea"/>
          <a:cs typeface="+mj-cs"/>
        </a:defRPr>
      </a:lvl1pPr>
    </p:titleStyle>
    <p:bodyStyle>
      <a:lvl1pPr marL="18288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indent="-182880" algn="l" defTabSz="914400" rtl="0" eaLnBrk="1" latinLnBrk="0" hangingPunct="1">
        <a:spcBef>
          <a:spcPct val="20000"/>
        </a:spcBef>
        <a:buClr>
          <a:schemeClr val="accent1"/>
        </a:buClr>
        <a:buSzPct val="85000"/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731520" indent="-182880" algn="l" defTabSz="914400" rtl="0" eaLnBrk="1" latinLnBrk="0" hangingPunct="1">
        <a:spcBef>
          <a:spcPct val="20000"/>
        </a:spcBef>
        <a:buClr>
          <a:schemeClr val="accent1"/>
        </a:buClr>
        <a:buSzPct val="90000"/>
        <a:buFont typeface="Arial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600" kern="1200">
          <a:solidFill>
            <a:schemeClr val="tx1"/>
          </a:solidFill>
          <a:latin typeface="+mn-lt"/>
          <a:ea typeface="+mn-ea"/>
          <a:cs typeface="+mn-cs"/>
        </a:defRPr>
      </a:lvl4pPr>
      <a:lvl5pPr marL="1188720" indent="-137160" algn="l" defTabSz="914400" rtl="0" eaLnBrk="1" latinLnBrk="0" hangingPunct="1">
        <a:spcBef>
          <a:spcPct val="20000"/>
        </a:spcBef>
        <a:buClr>
          <a:schemeClr val="accent1"/>
        </a:buClr>
        <a:buSzPct val="100000"/>
        <a:buFont typeface="Arial" pitchFamily="34" charset="0"/>
        <a:buChar char="•"/>
        <a:defRPr sz="1400" kern="1200" baseline="0">
          <a:solidFill>
            <a:schemeClr val="tx1"/>
          </a:solidFill>
          <a:latin typeface="+mn-lt"/>
          <a:ea typeface="+mn-ea"/>
          <a:cs typeface="+mn-cs"/>
        </a:defRPr>
      </a:lvl5pPr>
      <a:lvl6pPr marL="137160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6pPr>
      <a:lvl7pPr marL="155448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7pPr>
      <a:lvl8pPr marL="173736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8pPr>
      <a:lvl9pPr marL="1920240" indent="-182880" algn="l" defTabSz="914400" rtl="0" eaLnBrk="1" latinLnBrk="0" hangingPunct="1">
        <a:spcBef>
          <a:spcPct val="20000"/>
        </a:spcBef>
        <a:buClr>
          <a:schemeClr val="accent1"/>
        </a:buClr>
        <a:buFont typeface="Arial" pitchFamily="34" charset="0"/>
        <a:buChar char="•"/>
        <a:defRPr sz="13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467544" y="692696"/>
            <a:ext cx="8066856" cy="2606129"/>
          </a:xfrm>
        </p:spPr>
        <p:txBody>
          <a:bodyPr>
            <a:normAutofit fontScale="90000"/>
          </a:bodyPr>
          <a:lstStyle/>
          <a:p>
            <a:r>
              <a:rPr lang="ru-RU" dirty="0"/>
              <a:t>«</a:t>
            </a:r>
            <a:r>
              <a:rPr lang="ru-RU" sz="3600" dirty="0"/>
              <a:t>Нормативно-правовое обеспечение и организационный этап создания школьных служб медиации»</a:t>
            </a:r>
          </a:p>
        </p:txBody>
      </p:sp>
      <p:pic>
        <p:nvPicPr>
          <p:cNvPr id="2050" name="Picture 2" descr="http://armourlawfirm.com/wp/wp-content/uploads/2014/12/mediation-puzzle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508104" y="3429000"/>
            <a:ext cx="2608324" cy="324036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230405044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200" dirty="0" smtClean="0">
                <a:solidFill>
                  <a:srgbClr val="FF0000"/>
                </a:solidFill>
              </a:rPr>
              <a:t>ОРГАНИЗАЦИЯ ДЕЯТЕЛЬНОСТИ СЛУЖБЫ ШКОЛЬНОЙ МЕДИАЦИИ </a:t>
            </a:r>
            <a:endParaRPr lang="ru-RU" sz="3200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 smtClean="0"/>
              <a:t>В школьных службах медиаторами (при условии прохождения подготовки по восстановительной медиации) могут быть: </a:t>
            </a:r>
          </a:p>
          <a:p>
            <a:pPr marL="0" indent="0">
              <a:buNone/>
            </a:pPr>
            <a:r>
              <a:rPr lang="ru-RU" dirty="0" smtClean="0"/>
              <a:t>а) учащиеся; </a:t>
            </a:r>
          </a:p>
          <a:p>
            <a:pPr marL="0" indent="0">
              <a:buNone/>
            </a:pPr>
            <a:r>
              <a:rPr lang="ru-RU" dirty="0" smtClean="0"/>
              <a:t>б) педагогические работники образовательного учреждения; </a:t>
            </a:r>
          </a:p>
          <a:p>
            <a:pPr marL="0" indent="0">
              <a:buNone/>
            </a:pPr>
            <a:r>
              <a:rPr lang="ru-RU" dirty="0" smtClean="0"/>
              <a:t>в) родители, сотрудники общественной или государственной организации или иной взрослый по согласованию с администрацией образовательного учреждения. </a:t>
            </a:r>
          </a:p>
          <a:p>
            <a:pPr marL="0" indent="0">
              <a:buNone/>
            </a:pPr>
            <a:r>
              <a:rPr lang="ru-RU" dirty="0" smtClean="0"/>
              <a:t>Возможно совместное ведение медиации взрослым и учащимся.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726259795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23528" y="548680"/>
            <a:ext cx="8363272" cy="5577483"/>
          </a:xfrm>
        </p:spPr>
        <p:txBody>
          <a:bodyPr>
            <a:normAutofit/>
          </a:bodyPr>
          <a:lstStyle/>
          <a:p>
            <a:r>
              <a:rPr lang="ru-RU" b="1" dirty="0"/>
              <a:t>Куратором</a:t>
            </a:r>
            <a:r>
              <a:rPr lang="ru-RU" dirty="0"/>
              <a:t> (руководителем) службы медиации может быть взрослый, прошедший подготовку в качестве медиатора и </a:t>
            </a:r>
            <a:r>
              <a:rPr lang="ru-RU" dirty="0" smtClean="0"/>
              <a:t>готовый </a:t>
            </a:r>
            <a:r>
              <a:rPr lang="ru-RU" dirty="0"/>
              <a:t>осуществлять систематическую поддержку и развитие службы. </a:t>
            </a:r>
            <a:endParaRPr lang="ru-RU" dirty="0" smtClean="0"/>
          </a:p>
          <a:p>
            <a:r>
              <a:rPr lang="ru-RU" dirty="0" smtClean="0"/>
              <a:t>Куратор </a:t>
            </a:r>
            <a:r>
              <a:rPr lang="ru-RU" dirty="0"/>
              <a:t>(руководитель) должен иметь доступ к </a:t>
            </a:r>
            <a:r>
              <a:rPr lang="ru-RU" dirty="0" smtClean="0"/>
              <a:t>информации </a:t>
            </a:r>
            <a:r>
              <a:rPr lang="ru-RU" dirty="0"/>
              <a:t>о происходящих в образовательном учреждении </a:t>
            </a:r>
            <a:r>
              <a:rPr lang="ru-RU" dirty="0" smtClean="0"/>
              <a:t>конфликтах</a:t>
            </a:r>
            <a:r>
              <a:rPr lang="ru-RU" dirty="0"/>
              <a:t>. </a:t>
            </a:r>
            <a:r>
              <a:rPr lang="ru-RU" b="1" dirty="0"/>
              <a:t>Задача куратора </a:t>
            </a:r>
            <a:r>
              <a:rPr lang="ru-RU" dirty="0"/>
              <a:t>(руководителя) – организовать работу службы медиации и обеспечить получение службой </a:t>
            </a:r>
            <a:r>
              <a:rPr lang="ru-RU" dirty="0" smtClean="0"/>
              <a:t>информации </a:t>
            </a:r>
            <a:r>
              <a:rPr lang="ru-RU" dirty="0"/>
              <a:t>о конфликтах, правонарушениях и спорах</a:t>
            </a:r>
          </a:p>
        </p:txBody>
      </p:sp>
    </p:spTree>
    <p:extLst>
      <p:ext uri="{BB962C8B-B14F-4D97-AF65-F5344CB8AC3E}">
        <p14:creationId xmlns:p14="http://schemas.microsoft.com/office/powerpoint/2010/main" val="1139078637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764704"/>
            <a:ext cx="8229600" cy="990600"/>
          </a:xfrm>
        </p:spPr>
        <p:txBody>
          <a:bodyPr>
            <a:normAutofit fontScale="90000"/>
          </a:bodyPr>
          <a:lstStyle/>
          <a:p>
            <a:r>
              <a:rPr lang="ru-RU" sz="3100" b="1" dirty="0"/>
              <a:t>Документы, организующие деятельность службы школьной медиации и работу медиатора 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ru-RU" dirty="0" smtClean="0"/>
              <a:t> </a:t>
            </a:r>
            <a:r>
              <a:rPr lang="ru-RU" dirty="0"/>
              <a:t>приказ директора образовательной организации о </a:t>
            </a:r>
            <a:r>
              <a:rPr lang="ru-RU" dirty="0" smtClean="0"/>
              <a:t>создании </a:t>
            </a:r>
            <a:r>
              <a:rPr lang="ru-RU" dirty="0"/>
              <a:t>службы школьной медиации и назначении </a:t>
            </a:r>
            <a:r>
              <a:rPr lang="ru-RU" dirty="0" smtClean="0"/>
              <a:t>куратора</a:t>
            </a:r>
            <a:endParaRPr lang="ru-RU" dirty="0"/>
          </a:p>
          <a:p>
            <a:r>
              <a:rPr lang="ru-RU" dirty="0" smtClean="0"/>
              <a:t> </a:t>
            </a:r>
            <a:r>
              <a:rPr lang="ru-RU" dirty="0"/>
              <a:t>положение о службе школьной медиации </a:t>
            </a:r>
            <a:endParaRPr lang="ru-RU" dirty="0" smtClean="0"/>
          </a:p>
          <a:p>
            <a:r>
              <a:rPr lang="ru-RU" dirty="0" smtClean="0"/>
              <a:t>форма </a:t>
            </a:r>
            <a:r>
              <a:rPr lang="ru-RU" dirty="0"/>
              <a:t>мониторинга деятельности службы школьной </a:t>
            </a:r>
            <a:r>
              <a:rPr lang="ru-RU" dirty="0" smtClean="0"/>
              <a:t>медиации</a:t>
            </a:r>
            <a:endParaRPr lang="ru-RU" dirty="0"/>
          </a:p>
          <a:p>
            <a:r>
              <a:rPr lang="ru-RU" dirty="0" smtClean="0"/>
              <a:t> </a:t>
            </a:r>
            <a:r>
              <a:rPr lang="ru-RU" dirty="0"/>
              <a:t>форма регистрационной </a:t>
            </a:r>
            <a:r>
              <a:rPr lang="ru-RU" dirty="0" smtClean="0"/>
              <a:t>карточки</a:t>
            </a:r>
            <a:endParaRPr lang="ru-RU" dirty="0"/>
          </a:p>
          <a:p>
            <a:r>
              <a:rPr lang="ru-RU" dirty="0" smtClean="0"/>
              <a:t> </a:t>
            </a:r>
            <a:r>
              <a:rPr lang="ru-RU" dirty="0"/>
              <a:t>примирительный договор </a:t>
            </a:r>
            <a:endParaRPr lang="ru-RU" dirty="0" smtClean="0"/>
          </a:p>
          <a:p>
            <a:r>
              <a:rPr lang="ru-RU" dirty="0" smtClean="0"/>
              <a:t>журнал </a:t>
            </a:r>
            <a:r>
              <a:rPr lang="ru-RU" dirty="0"/>
              <a:t>регистрации случаев (конфликтов) </a:t>
            </a:r>
            <a:endParaRPr lang="ru-RU" dirty="0" smtClean="0"/>
          </a:p>
          <a:p>
            <a:r>
              <a:rPr lang="ru-RU" dirty="0" smtClean="0"/>
              <a:t>форма </a:t>
            </a:r>
            <a:r>
              <a:rPr lang="ru-RU" dirty="0"/>
              <a:t>отчета-самоанализа для описания работы со </a:t>
            </a:r>
            <a:r>
              <a:rPr lang="ru-RU" dirty="0" smtClean="0"/>
              <a:t>случаем </a:t>
            </a:r>
            <a:r>
              <a:rPr lang="ru-RU" dirty="0"/>
              <a:t>(конфликтом</a:t>
            </a:r>
            <a:r>
              <a:rPr lang="ru-RU" dirty="0" smtClean="0"/>
              <a:t>)</a:t>
            </a:r>
          </a:p>
          <a:p>
            <a:pPr marL="0" indent="0">
              <a:buNone/>
            </a:pPr>
            <a:r>
              <a:rPr lang="ru-RU" sz="1800" dirty="0" smtClean="0">
                <a:solidFill>
                  <a:schemeClr val="accent1"/>
                </a:solidFill>
              </a:rPr>
              <a:t>Необходимо </a:t>
            </a:r>
            <a:r>
              <a:rPr lang="ru-RU" sz="1800" dirty="0">
                <a:solidFill>
                  <a:schemeClr val="accent1"/>
                </a:solidFill>
              </a:rPr>
              <a:t>учитывать требования </a:t>
            </a:r>
            <a:r>
              <a:rPr lang="ru-RU" sz="1800" dirty="0" smtClean="0">
                <a:solidFill>
                  <a:schemeClr val="accent1"/>
                </a:solidFill>
              </a:rPr>
              <a:t>Федерального </a:t>
            </a:r>
            <a:r>
              <a:rPr lang="ru-RU" sz="1800" dirty="0">
                <a:solidFill>
                  <a:schemeClr val="accent1"/>
                </a:solidFill>
              </a:rPr>
              <a:t>закона от 27 июля 2006 г. № 152-ФЗ «О персональных данных»</a:t>
            </a:r>
            <a:endParaRPr lang="ru-RU" sz="1900" dirty="0">
              <a:solidFill>
                <a:schemeClr val="accent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5917039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Формы медиации в ОУ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marL="0" indent="0">
              <a:buNone/>
            </a:pPr>
            <a:r>
              <a:rPr lang="ru-RU" dirty="0"/>
              <a:t>– программа восстановительной медиации (программа </a:t>
            </a:r>
            <a:r>
              <a:rPr lang="ru-RU" dirty="0" smtClean="0"/>
              <a:t>примирения) 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– программа «школьная восстановительная конференция</a:t>
            </a:r>
            <a:r>
              <a:rPr lang="ru-RU" dirty="0" smtClean="0"/>
              <a:t>»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– программа «круг сообщества» («круг примирения</a:t>
            </a:r>
            <a:r>
              <a:rPr lang="ru-RU" dirty="0" smtClean="0"/>
              <a:t>»)</a:t>
            </a:r>
            <a:endParaRPr lang="ru-RU" dirty="0"/>
          </a:p>
          <a:p>
            <a:pPr marL="0" indent="0">
              <a:buNone/>
            </a:pPr>
            <a:r>
              <a:rPr lang="ru-RU" dirty="0"/>
              <a:t>– программа «семейная конференция»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080654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ru-RU" dirty="0"/>
          </a:p>
        </p:txBody>
      </p:sp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0" y="-459432"/>
            <a:ext cx="10728960" cy="858316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5595962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395536" y="476672"/>
            <a:ext cx="8291264" cy="5649491"/>
          </a:xfrm>
        </p:spPr>
        <p:txBody>
          <a:bodyPr>
            <a:normAutofit/>
          </a:bodyPr>
          <a:lstStyle/>
          <a:p>
            <a:pPr marL="0" indent="0" algn="just">
              <a:buNone/>
            </a:pPr>
            <a:r>
              <a:rPr lang="ru-RU" b="1" dirty="0" smtClean="0"/>
              <a:t>Медиация</a:t>
            </a:r>
            <a:r>
              <a:rPr lang="ru-RU" dirty="0" smtClean="0"/>
              <a:t>-одна </a:t>
            </a:r>
            <a:r>
              <a:rPr lang="ru-RU" dirty="0"/>
              <a:t>из технологий альтернативного урегулирования споров, при котором участвует какая – либо третья нейтральная </a:t>
            </a:r>
            <a:r>
              <a:rPr lang="ru-RU" dirty="0" smtClean="0"/>
              <a:t>сторона, </a:t>
            </a:r>
            <a:r>
              <a:rPr lang="ru-RU" dirty="0"/>
              <a:t>не заинтересованная в данном конфликте</a:t>
            </a:r>
            <a:r>
              <a:rPr lang="ru-RU" dirty="0" smtClean="0"/>
              <a:t>.</a:t>
            </a:r>
          </a:p>
          <a:p>
            <a:pPr marL="0" indent="0" algn="just">
              <a:buNone/>
            </a:pPr>
            <a:r>
              <a:rPr lang="ru-RU" u="sng" dirty="0" smtClean="0"/>
              <a:t>Восстановительная </a:t>
            </a:r>
            <a:r>
              <a:rPr lang="ru-RU" u="sng" dirty="0"/>
              <a:t>медиация </a:t>
            </a:r>
            <a:r>
              <a:rPr lang="ru-RU" dirty="0"/>
              <a:t>– это процесс, в </a:t>
            </a:r>
            <a:r>
              <a:rPr lang="ru-RU" dirty="0" smtClean="0"/>
              <a:t>котором </a:t>
            </a:r>
            <a:r>
              <a:rPr lang="ru-RU" dirty="0"/>
              <a:t>медиатор создает условия для восстановления способности людей понимать </a:t>
            </a:r>
            <a:r>
              <a:rPr lang="ru-RU" dirty="0" smtClean="0"/>
              <a:t>друг друга </a:t>
            </a:r>
            <a:r>
              <a:rPr lang="ru-RU" dirty="0"/>
              <a:t>и договариваться о приемлемых для них вариантах разрешения </a:t>
            </a:r>
            <a:r>
              <a:rPr lang="ru-RU" dirty="0" smtClean="0"/>
              <a:t>проблем.</a:t>
            </a:r>
          </a:p>
          <a:p>
            <a:pPr marL="0" indent="0" algn="just">
              <a:buNone/>
            </a:pPr>
            <a:r>
              <a:rPr lang="ru-RU" dirty="0" smtClean="0"/>
              <a:t>В </a:t>
            </a:r>
            <a:r>
              <a:rPr lang="ru-RU" dirty="0"/>
              <a:t>ходе восстановительной медиации важно, чтобы </a:t>
            </a:r>
            <a:r>
              <a:rPr lang="ru-RU" dirty="0" smtClean="0"/>
              <a:t>стороны имели </a:t>
            </a:r>
            <a:r>
              <a:rPr lang="ru-RU" dirty="0"/>
              <a:t>возможность освободиться от негативных состояний и обрести ресурс для </a:t>
            </a:r>
            <a:r>
              <a:rPr lang="ru-RU" dirty="0" smtClean="0"/>
              <a:t>совместного </a:t>
            </a:r>
            <a:r>
              <a:rPr lang="ru-RU" dirty="0"/>
              <a:t>поиска выхода из ситуации.</a:t>
            </a:r>
          </a:p>
        </p:txBody>
      </p:sp>
    </p:spTree>
    <p:extLst>
      <p:ext uri="{BB962C8B-B14F-4D97-AF65-F5344CB8AC3E}">
        <p14:creationId xmlns:p14="http://schemas.microsoft.com/office/powerpoint/2010/main" val="256521099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692696"/>
            <a:ext cx="8229600" cy="1143000"/>
          </a:xfrm>
        </p:spPr>
        <p:txBody>
          <a:bodyPr>
            <a:normAutofit fontScale="90000"/>
          </a:bodyPr>
          <a:lstStyle/>
          <a:p>
            <a:pPr lvl="0"/>
            <a:r>
              <a:rPr kumimoji="0" lang="ru-RU" sz="36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Медиация – это встреча участников конфликта, где они смогут сами:</a:t>
            </a:r>
            <a: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/>
            </a:r>
            <a:br>
              <a:rPr kumimoji="0" lang="ru-RU" sz="4000" b="1" i="0" u="none" strike="noStrike" kern="0" cap="none" spc="0" normalizeH="0" baseline="0" noProof="0" dirty="0" smtClean="0">
                <a:ln>
                  <a:noFill/>
                </a:ln>
                <a:solidFill>
                  <a:srgbClr val="FF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</a:br>
            <a:endParaRPr lang="ru-RU" sz="4000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fontAlgn="base">
              <a:spcAft>
                <a:spcPct val="0"/>
              </a:spcAft>
              <a:buNone/>
            </a:pPr>
            <a:r>
              <a:rPr kumimoji="0" lang="ru-RU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 </a:t>
            </a:r>
            <a:endParaRPr kumimoji="0" lang="ru-RU" sz="2400" b="1" i="0" u="none" strike="noStrike" kern="0" cap="none" spc="0" normalizeH="0" baseline="0" noProof="0" dirty="0" smtClean="0">
              <a:ln>
                <a:noFill/>
              </a:ln>
              <a:solidFill>
                <a:srgbClr val="000000"/>
              </a:solidFill>
              <a:effectLst/>
              <a:uLnTx/>
              <a:uFillTx/>
              <a:latin typeface="Arial"/>
              <a:ea typeface="+mn-ea"/>
              <a:cs typeface="+mn-cs"/>
            </a:endParaRPr>
          </a:p>
          <a:p>
            <a:pPr lvl="0" fontAlgn="base">
              <a:spcAft>
                <a:spcPct val="0"/>
              </a:spcAft>
              <a:buFontTx/>
              <a:buChar char="•"/>
            </a:pPr>
            <a:r>
              <a:rPr kumimoji="0" lang="ru-RU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Понять друг друга </a:t>
            </a:r>
          </a:p>
          <a:p>
            <a:pPr lvl="0" fontAlgn="base">
              <a:spcAft>
                <a:spcPct val="0"/>
              </a:spcAft>
              <a:buFontTx/>
              <a:buChar char="•"/>
            </a:pPr>
            <a:r>
              <a:rPr kumimoji="0" lang="ru-RU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Обсудить последствия конфликта и избавиться от негативных эмоций </a:t>
            </a:r>
          </a:p>
          <a:p>
            <a:pPr lvl="0" fontAlgn="base">
              <a:spcAft>
                <a:spcPct val="0"/>
              </a:spcAft>
              <a:buFontTx/>
              <a:buChar char="•"/>
            </a:pPr>
            <a:r>
              <a:rPr kumimoji="0" lang="ru-RU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Сами найти устраивающее всех решения</a:t>
            </a:r>
          </a:p>
          <a:p>
            <a:pPr lvl="0" fontAlgn="base">
              <a:spcAft>
                <a:spcPct val="0"/>
              </a:spcAft>
              <a:buFontTx/>
              <a:buChar char="•"/>
            </a:pPr>
            <a:r>
              <a:rPr kumimoji="0" lang="ru-RU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Обсудить, как избежать повторения конфликта в будущем</a:t>
            </a:r>
            <a:r>
              <a:rPr kumimoji="0" lang="ru-RU" sz="2400" b="0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 </a:t>
            </a:r>
          </a:p>
          <a:p>
            <a:pPr lvl="0" fontAlgn="base">
              <a:spcAft>
                <a:spcPct val="0"/>
              </a:spcAft>
              <a:buFontTx/>
              <a:buChar char="•"/>
            </a:pPr>
            <a:r>
              <a:rPr kumimoji="0" lang="ru-RU" sz="2800" b="1" i="0" u="none" strike="noStrike" kern="0" cap="none" spc="0" normalizeH="0" baseline="0" noProof="0" dirty="0" smtClean="0">
                <a:ln>
                  <a:noFill/>
                </a:ln>
                <a:solidFill>
                  <a:srgbClr val="000000"/>
                </a:solidFill>
                <a:effectLst/>
                <a:uLnTx/>
                <a:uFillTx/>
                <a:latin typeface="Arial"/>
                <a:ea typeface="+mn-ea"/>
                <a:cs typeface="+mn-cs"/>
              </a:rPr>
              <a:t>Принять ответственность за исправление причиненного вреда</a:t>
            </a:r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17032143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kumimoji="0" lang="ru-RU" sz="4000" b="0" i="0" u="none" strike="noStrike" kern="0" cap="none" spc="0" normalizeH="0" baseline="0" noProof="0" dirty="0" smtClean="0">
                <a:ln>
                  <a:noFill/>
                </a:ln>
                <a:solidFill>
                  <a:srgbClr val="FF3300"/>
                </a:solidFill>
                <a:effectLst/>
                <a:uLnTx/>
                <a:uFillTx/>
                <a:latin typeface="Arial"/>
                <a:ea typeface="+mj-ea"/>
                <a:cs typeface="+mj-cs"/>
              </a:rPr>
              <a:t>Ведущий примирительной встречи (медиатор)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fontAlgn="base">
              <a:spcAft>
                <a:spcPct val="0"/>
              </a:spcAft>
              <a:buFontTx/>
              <a:buChar char="•"/>
            </a:pPr>
            <a:r>
              <a:rPr lang="ru-RU" kern="0" dirty="0">
                <a:solidFill>
                  <a:srgbClr val="000000"/>
                </a:solidFill>
                <a:latin typeface="Arial"/>
              </a:rPr>
              <a:t>В равной степени поддерживает участников, организует конструктивный диалог</a:t>
            </a:r>
          </a:p>
          <a:p>
            <a:pPr lvl="0" fontAlgn="base">
              <a:spcAft>
                <a:spcPct val="0"/>
              </a:spcAft>
              <a:buFontTx/>
              <a:buChar char="•"/>
            </a:pPr>
            <a:r>
              <a:rPr lang="ru-RU" kern="0" dirty="0">
                <a:solidFill>
                  <a:srgbClr val="000000"/>
                </a:solidFill>
                <a:latin typeface="Arial"/>
              </a:rPr>
              <a:t>Не  судит, не защищает, не поучает, не жалеет и т.п.</a:t>
            </a:r>
          </a:p>
          <a:p>
            <a:pPr lvl="0" fontAlgn="base">
              <a:spcAft>
                <a:spcPct val="0"/>
              </a:spcAft>
              <a:buFontTx/>
              <a:buChar char="•"/>
            </a:pPr>
            <a:r>
              <a:rPr lang="ru-RU" kern="0" dirty="0">
                <a:solidFill>
                  <a:srgbClr val="000000"/>
                </a:solidFill>
                <a:latin typeface="Arial"/>
              </a:rPr>
              <a:t>Способствует тому, чтобы обидчик возместил причиненный вред.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2821322464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kern="0" dirty="0" smtClean="0">
                <a:solidFill>
                  <a:srgbClr val="FF0000"/>
                </a:solidFill>
                <a:latin typeface="Arial"/>
              </a:rPr>
              <a:t>Ответственность в восстановительной медиации </a:t>
            </a:r>
            <a:endParaRPr lang="ru-RU" dirty="0">
              <a:solidFill>
                <a:srgbClr val="FF000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 algn="just" fontAlgn="base">
              <a:spcAft>
                <a:spcPct val="0"/>
              </a:spcAft>
              <a:buNone/>
            </a:pPr>
            <a:r>
              <a:rPr lang="ru-RU" kern="0" dirty="0" smtClean="0">
                <a:solidFill>
                  <a:srgbClr val="000000"/>
                </a:solidFill>
                <a:latin typeface="Arial"/>
              </a:rPr>
              <a:t>   понимается </a:t>
            </a:r>
            <a:r>
              <a:rPr lang="ru-RU" u="sng" kern="0" dirty="0">
                <a:solidFill>
                  <a:srgbClr val="000000"/>
                </a:solidFill>
                <a:latin typeface="Arial"/>
              </a:rPr>
              <a:t>не как наказание</a:t>
            </a:r>
            <a:r>
              <a:rPr lang="ru-RU" kern="0" dirty="0">
                <a:solidFill>
                  <a:srgbClr val="000000"/>
                </a:solidFill>
                <a:latin typeface="Arial"/>
              </a:rPr>
              <a:t>, а как понимание обидчиком чувств потерпевшего,  последствий, к котором привело правонарушение, а затем  </a:t>
            </a:r>
            <a:r>
              <a:rPr lang="ru-RU" kern="0" dirty="0" smtClean="0">
                <a:solidFill>
                  <a:srgbClr val="000000"/>
                </a:solidFill>
                <a:latin typeface="Arial"/>
              </a:rPr>
              <a:t>возмещение </a:t>
            </a:r>
            <a:r>
              <a:rPr lang="ru-RU" kern="0" dirty="0">
                <a:solidFill>
                  <a:srgbClr val="000000"/>
                </a:solidFill>
                <a:latin typeface="Arial"/>
              </a:rPr>
              <a:t>причиненного вреда самим обидчиком. </a:t>
            </a:r>
          </a:p>
          <a:p>
            <a:pPr lvl="0" fontAlgn="base">
              <a:spcAft>
                <a:spcPct val="0"/>
              </a:spcAft>
              <a:buNone/>
            </a:pPr>
            <a:r>
              <a:rPr lang="ru-RU" kern="0" dirty="0">
                <a:solidFill>
                  <a:srgbClr val="000000"/>
                </a:solidFill>
                <a:latin typeface="Arial"/>
              </a:rPr>
              <a:t>  </a:t>
            </a:r>
            <a:r>
              <a:rPr lang="ru-RU" kern="0" dirty="0" smtClean="0">
                <a:solidFill>
                  <a:srgbClr val="000000"/>
                </a:solidFill>
                <a:latin typeface="Arial"/>
              </a:rPr>
              <a:t> Поэтому </a:t>
            </a:r>
            <a:r>
              <a:rPr lang="ru-RU" kern="0" dirty="0">
                <a:solidFill>
                  <a:srgbClr val="000000"/>
                </a:solidFill>
                <a:latin typeface="Arial"/>
              </a:rPr>
              <a:t>ведущий  поддерживает ответственное поведение сторон конфликта.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215175084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836712"/>
            <a:ext cx="8229600" cy="990600"/>
          </a:xfrm>
        </p:spPr>
        <p:txBody>
          <a:bodyPr>
            <a:normAutofit fontScale="90000"/>
          </a:bodyPr>
          <a:lstStyle/>
          <a:p>
            <a:r>
              <a:rPr lang="ru-RU" sz="2700" b="1" dirty="0">
                <a:solidFill>
                  <a:srgbClr val="FF0000"/>
                </a:solidFill>
              </a:rPr>
              <a:t>НОРМАТИВНО-ПРАВОВЫЕ ОСНОВАНИЯ ДЕЯТЕЛЬНОСТИ СЛУЖБ ШКОЛЬНОЙ МЕДИАЦИИ </a:t>
            </a:r>
            <a:r>
              <a:rPr lang="ru-RU" dirty="0"/>
              <a:t/>
            </a:r>
            <a:br>
              <a:rPr lang="ru-RU" dirty="0"/>
            </a:b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25000" lnSpcReduction="20000"/>
          </a:bodyPr>
          <a:lstStyle/>
          <a:p>
            <a:r>
              <a:rPr lang="ru-RU" sz="6200" b="1" dirty="0" smtClean="0"/>
              <a:t>Федеральный закон от 29 декабря 2012 г. № 273-ФЗ </a:t>
            </a:r>
            <a:r>
              <a:rPr lang="ru-RU" sz="6200" dirty="0" smtClean="0"/>
              <a:t>«Об образовании в Российской Федерации» (ст. 27 п.2 )</a:t>
            </a:r>
          </a:p>
          <a:p>
            <a:r>
              <a:rPr lang="ru-RU" sz="6200" i="1" dirty="0" smtClean="0"/>
              <a:t>Федеральный закон от 27 июля 2010 г. № 193-ФЗ «Об альтернативной процедуре урегулирования споров с участием посредника (процедуре медиации)» </a:t>
            </a:r>
          </a:p>
          <a:p>
            <a:r>
              <a:rPr lang="ru-RU" sz="6200" b="1" dirty="0" smtClean="0"/>
              <a:t>Концепция долгосрочного социально-экономического развития Российской Федерации на период до 2020</a:t>
            </a:r>
            <a:r>
              <a:rPr lang="ru-RU" sz="6200" dirty="0" smtClean="0"/>
              <a:t> года, утвержденная распоряжением Правительства РФ от 17 ноября 2008 г.№1662-р (действующая редакция от 08.08.2009 № 1121-р)</a:t>
            </a:r>
          </a:p>
          <a:p>
            <a:r>
              <a:rPr lang="ru-RU" sz="6200" b="1" dirty="0" smtClean="0"/>
              <a:t>Указ Президента РФ № 761 от 01 июня 2012 года </a:t>
            </a:r>
            <a:r>
              <a:rPr lang="ru-RU" sz="6200" dirty="0" smtClean="0"/>
              <a:t>«О Национальной стратегии действий в интересах детей на 2012– 2017 годы»</a:t>
            </a:r>
          </a:p>
          <a:p>
            <a:r>
              <a:rPr lang="ru-RU" sz="6200" b="1" dirty="0" smtClean="0"/>
              <a:t>«Стандарты восстановительной медиации» 2009 года</a:t>
            </a:r>
            <a:r>
              <a:rPr lang="ru-RU" sz="6200" dirty="0" smtClean="0"/>
              <a:t>, утвержденные Всероссийской ассоциацией восстановительной медиации</a:t>
            </a:r>
          </a:p>
          <a:p>
            <a:r>
              <a:rPr lang="ru-RU" sz="6200" b="1" dirty="0" smtClean="0"/>
              <a:t>«Концепция развития до 2017 года сети служб медиации </a:t>
            </a:r>
            <a:r>
              <a:rPr lang="ru-RU" sz="6200" dirty="0" smtClean="0"/>
              <a:t>для восстановительного правосудия в отношении детей, не достигших возраста, с которого наступает уголовная ответственность», утвержденная Распоряжением Правительства России от 30.06.2014 № 1430-р</a:t>
            </a:r>
          </a:p>
          <a:p>
            <a:r>
              <a:rPr lang="ru-RU" sz="6200" b="1" dirty="0" smtClean="0"/>
              <a:t>«Методические рекомендации по организации служб школьной медиации»,</a:t>
            </a:r>
            <a:r>
              <a:rPr lang="ru-RU" sz="6200" dirty="0" smtClean="0"/>
              <a:t> направленным письмом Министерства образования и науки России от 18.11.2013 № BK-844/07</a:t>
            </a:r>
          </a:p>
          <a:p>
            <a:endParaRPr lang="ru-RU" dirty="0" smtClean="0"/>
          </a:p>
          <a:p>
            <a:endParaRPr lang="ru-RU" dirty="0" smtClean="0"/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86768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Объект 7"/>
          <p:cNvGraphicFramePr>
            <a:graphicFrameLocks noGrp="1"/>
          </p:cNvGraphicFramePr>
          <p:nvPr>
            <p:ph idx="1"/>
            <p:extLst>
              <p:ext uri="{D42A27DB-BD31-4B8C-83A1-F6EECF244321}">
                <p14:modId xmlns:p14="http://schemas.microsoft.com/office/powerpoint/2010/main" val="3076256586"/>
              </p:ext>
            </p:extLst>
          </p:nvPr>
        </p:nvGraphicFramePr>
        <p:xfrm>
          <a:off x="395536" y="404664"/>
          <a:ext cx="3997696" cy="4525961"/>
        </p:xfrm>
        <a:graphic>
          <a:graphicData uri="http://schemas.openxmlformats.org/drawingml/2006/table">
            <a:tbl>
              <a:tblPr/>
              <a:tblGrid>
                <a:gridCol w="1249280"/>
                <a:gridCol w="707926"/>
                <a:gridCol w="1249280"/>
                <a:gridCol w="395605"/>
                <a:gridCol w="395605"/>
              </a:tblGrid>
              <a:tr h="464018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№ п/п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Наименование показателя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2014-2015 учебный год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2015-2016 учебный год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42717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Наличие службы медиации в образовательной организации 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9798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2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Действующая служба медиации (примирения) в образовательной организации 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85492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3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Общее количество участников действующих служб медиации (примирения) в образовательной организации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64018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4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Количество медиаторов действующих служб медиации (примирения) в образовательных организациях субъекта Российской Федерации, всего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42775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Из них в организациях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49914"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Общего образования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Родители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71272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Иные взрослые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4979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Педагогические или иные работники образовательной организации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6407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Специалисты, приглашенные из территориальных служб медиации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35578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Специалисты, приглашенные из иных организаций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78238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5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Количество заявок (обращений), поступивших в службы медиации (примирения) образовательных организаций для проведения процедуры медиации (программы примирения), всего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8267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том числе в образовательные организации</a:t>
                      </a:r>
                    </a:p>
                  </a:txBody>
                  <a:tcPr marL="7139" marR="7139" marT="7139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635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9" name="Таблица 8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169792451"/>
              </p:ext>
            </p:extLst>
          </p:nvPr>
        </p:nvGraphicFramePr>
        <p:xfrm>
          <a:off x="4932040" y="188640"/>
          <a:ext cx="3960441" cy="6457800"/>
        </p:xfrm>
        <a:graphic>
          <a:graphicData uri="http://schemas.openxmlformats.org/drawingml/2006/table">
            <a:tbl>
              <a:tblPr/>
              <a:tblGrid>
                <a:gridCol w="1237637"/>
                <a:gridCol w="701327"/>
                <a:gridCol w="1237637"/>
                <a:gridCol w="391920"/>
                <a:gridCol w="391920"/>
              </a:tblGrid>
              <a:tr h="338374"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7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Общего образования из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Комиссии по делам несовершеннолетних и защите их прав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83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Подразделений по делам несовершеннолетних территориальных органов МВД России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83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Органов предварительного расследования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83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Судов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83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Сотрудников образовательных организаций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338374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Участников конфликтных ситуаций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964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Иных источников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7056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6 Количество процедур медиации (программ примирения), проведенных службой медиации образовательной организации по категории случая «преступления, совершенные несовершеннолетними»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9645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том числе в образовательных организациях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45139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Общего образования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Начато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78531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Завершено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0397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7 Количество процедур медиации (программ примирения), проведенных службой медиации образовательной организации по категории случая «общественно опасные деяния, совершенные несовершеннолетними»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0397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том числе в образовательных организациях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260397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Общего образования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Начато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60397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Завершено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793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8 Количество процедур медиации (программ примирения), проведенных службой медиации образовательной организации по категории случая «семейные конфликты»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9645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том числе в образовательных организациях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9645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Общего образования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Начато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964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Завершено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227056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9 Количество процедур медиации (программ примирения), проведенных службой медиации образовательной организации по категории случая «конфликтные ситуации в образовательной организации»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9645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том числе в образовательных организациях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9645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Общего образования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Начато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9645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Завершено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152793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 Количество процедур медиации (программ примирения), проведенных службой медиации образовательной организации по иным категориям случаев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149408">
                <a:tc gridSpan="5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В том числе в образовательных организациях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85376"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row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Общего образования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Начато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85376"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v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Завершено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24105"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10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ctr" fontAlgn="ctr"/>
                      <a:r>
                        <a:rPr lang="ru-RU" sz="700" b="1" i="0" u="none" strike="noStrike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Количество прекращенных уголовных дел по результатам проведения процедуры медиации (программы примирения) в службах медиации (примирения) образовательных организаций в соответствии со статьей 76 Уголовного кодекса Российской Федерации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7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ctr" fontAlgn="ctr"/>
                      <a:r>
                        <a:rPr lang="ru-RU" sz="400" b="0" i="0" u="none" strike="noStrike" dirty="0">
                          <a:solidFill>
                            <a:srgbClr val="000000"/>
                          </a:solidFill>
                          <a:effectLst/>
                          <a:latin typeface="Calibri"/>
                        </a:rPr>
                        <a:t> </a:t>
                      </a:r>
                    </a:p>
                  </a:txBody>
                  <a:tcPr marL="3504" marR="3504" marT="3504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81751097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ru-RU" sz="3200" dirty="0">
                <a:solidFill>
                  <a:srgbClr val="FF0000"/>
                </a:solidFill>
              </a:rPr>
              <a:t>ОРГАНИЗАЦИЯ ДЕЯТЕЛЬНОСТИ СЛУЖБЫ ШКОЛЬНОЙ МЕДИАЦИИ 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/>
        <p:txBody>
          <a:bodyPr>
            <a:normAutofit fontScale="70000" lnSpcReduction="20000"/>
          </a:bodyPr>
          <a:lstStyle/>
          <a:p>
            <a:pPr marL="0" indent="0">
              <a:buNone/>
            </a:pPr>
            <a:r>
              <a:rPr lang="ru-RU" b="1" dirty="0"/>
              <a:t>Цель службы школьной медиации </a:t>
            </a:r>
            <a:r>
              <a:rPr lang="ru-RU" dirty="0"/>
              <a:t>– реализация в </a:t>
            </a:r>
            <a:r>
              <a:rPr lang="ru-RU" dirty="0" smtClean="0"/>
              <a:t>образовательных </a:t>
            </a:r>
            <a:r>
              <a:rPr lang="ru-RU" dirty="0"/>
              <a:t>учреждениях восстановительного подхода к </a:t>
            </a:r>
            <a:r>
              <a:rPr lang="ru-RU" dirty="0" smtClean="0"/>
              <a:t>реагированию </a:t>
            </a:r>
            <a:r>
              <a:rPr lang="ru-RU" dirty="0"/>
              <a:t>на конфликты и правонарушения. </a:t>
            </a:r>
          </a:p>
          <a:p>
            <a:pPr marL="0" indent="0">
              <a:buNone/>
            </a:pPr>
            <a:r>
              <a:rPr lang="ru-RU" b="1" dirty="0" smtClean="0"/>
              <a:t>Задачи</a:t>
            </a:r>
            <a:r>
              <a:rPr lang="ru-RU" dirty="0" smtClean="0"/>
              <a:t> направлены </a:t>
            </a:r>
            <a:r>
              <a:rPr lang="ru-RU" dirty="0"/>
              <a:t>на работу с конфликтами и напряженностью в школьном сообществе: </a:t>
            </a:r>
          </a:p>
          <a:p>
            <a:pPr marL="0" indent="0">
              <a:buNone/>
            </a:pPr>
            <a:r>
              <a:rPr lang="ru-RU" dirty="0"/>
              <a:t>– проведение медиации (программ примирения) между </a:t>
            </a:r>
            <a:r>
              <a:rPr lang="ru-RU" dirty="0" smtClean="0"/>
              <a:t>конфликтующими </a:t>
            </a:r>
            <a:r>
              <a:rPr lang="ru-RU" dirty="0"/>
              <a:t>сторонами, а также между обидчиком и </a:t>
            </a:r>
            <a:r>
              <a:rPr lang="ru-RU" dirty="0" smtClean="0"/>
              <a:t>потерпевшим</a:t>
            </a:r>
            <a:r>
              <a:rPr lang="ru-RU" dirty="0"/>
              <a:t>; </a:t>
            </a:r>
          </a:p>
          <a:p>
            <a:pPr marL="0" indent="0">
              <a:buNone/>
            </a:pPr>
            <a:r>
              <a:rPr lang="ru-RU" dirty="0"/>
              <a:t>– просвещение и презентационные мероприятия для всей школы (педагогов, родителей, администрации и учащихся) с целью прояснения ценностей восстановительного подхода и увеличения числа ситуаций, передаваемых на медиацию; </a:t>
            </a:r>
          </a:p>
          <a:p>
            <a:pPr marL="0" indent="0">
              <a:buNone/>
            </a:pPr>
            <a:r>
              <a:rPr lang="ru-RU" dirty="0"/>
              <a:t>– выступление на городском уровне и в средствах массовой информации, участие в конференциях, сборах, тренингах, </a:t>
            </a:r>
            <a:r>
              <a:rPr lang="ru-RU" dirty="0" smtClean="0"/>
              <a:t>специализированных </a:t>
            </a:r>
            <a:r>
              <a:rPr lang="ru-RU" dirty="0"/>
              <a:t>сменах; </a:t>
            </a:r>
          </a:p>
          <a:p>
            <a:pPr marL="0" indent="0">
              <a:buNone/>
            </a:pPr>
            <a:r>
              <a:rPr lang="ru-RU" dirty="0"/>
              <a:t>– обучение учащихся конструктивной коммуникации и </a:t>
            </a:r>
            <a:r>
              <a:rPr lang="ru-RU" dirty="0" smtClean="0"/>
              <a:t>медиации</a:t>
            </a:r>
            <a:r>
              <a:rPr lang="ru-RU" dirty="0"/>
              <a:t>; </a:t>
            </a:r>
          </a:p>
          <a:p>
            <a:pPr marL="0" indent="0">
              <a:buNone/>
            </a:pPr>
            <a:r>
              <a:rPr lang="ru-RU" dirty="0"/>
              <a:t>– налаживание взаимопонимания между разными людьми, организация «школьных конференций» и «кругов» для решения важных для школьного сообщества проблемных вопросов. </a:t>
            </a:r>
          </a:p>
          <a:p>
            <a:pPr marL="0" indent="0">
              <a:buNone/>
            </a:pPr>
            <a:r>
              <a:rPr lang="ru-RU" dirty="0"/>
              <a:t>В качестве основного </a:t>
            </a:r>
            <a:r>
              <a:rPr lang="ru-RU" b="1" dirty="0"/>
              <a:t>метода </a:t>
            </a:r>
            <a:r>
              <a:rPr lang="ru-RU" dirty="0"/>
              <a:t>своей работы службы </a:t>
            </a:r>
            <a:r>
              <a:rPr lang="ru-RU" dirty="0" smtClean="0"/>
              <a:t>используют </a:t>
            </a:r>
            <a:r>
              <a:rPr lang="ru-RU" dirty="0"/>
              <a:t>медиацию – посредничество в решении конфликта.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3463280934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539552" y="620688"/>
            <a:ext cx="8147248" cy="5505475"/>
          </a:xfrm>
        </p:spPr>
        <p:txBody>
          <a:bodyPr>
            <a:normAutofit/>
          </a:bodyPr>
          <a:lstStyle/>
          <a:p>
            <a:pPr marL="0" indent="0">
              <a:buNone/>
            </a:pPr>
            <a:r>
              <a:rPr lang="ru-RU" dirty="0"/>
              <a:t>Ожидаемым </a:t>
            </a:r>
            <a:r>
              <a:rPr lang="ru-RU" u="sng" dirty="0"/>
              <a:t>результатом деятельности </a:t>
            </a:r>
            <a:r>
              <a:rPr lang="ru-RU" dirty="0"/>
              <a:t>службы школьной медиации выступают: </a:t>
            </a:r>
          </a:p>
          <a:p>
            <a:pPr marL="0" indent="0">
              <a:buNone/>
            </a:pPr>
            <a:r>
              <a:rPr lang="ru-RU" dirty="0"/>
              <a:t>1. Разрешение конфликтов силами образовательного учреждения. </a:t>
            </a:r>
          </a:p>
          <a:p>
            <a:pPr marL="0" indent="0">
              <a:buNone/>
            </a:pPr>
            <a:r>
              <a:rPr lang="ru-RU" dirty="0"/>
              <a:t>2. Изменение традиций реагирования на конфликтные ситуации. </a:t>
            </a:r>
          </a:p>
          <a:p>
            <a:pPr marL="0" indent="0">
              <a:buNone/>
            </a:pPr>
            <a:r>
              <a:rPr lang="ru-RU" dirty="0"/>
              <a:t>3. Профилактика школьной </a:t>
            </a:r>
            <a:r>
              <a:rPr lang="ru-RU" dirty="0" err="1"/>
              <a:t>дезадаптации</a:t>
            </a:r>
            <a:r>
              <a:rPr lang="ru-RU" dirty="0"/>
              <a:t>. </a:t>
            </a:r>
          </a:p>
          <a:p>
            <a:pPr marL="0" indent="0">
              <a:buNone/>
            </a:pPr>
            <a:r>
              <a:rPr lang="ru-RU" dirty="0"/>
              <a:t>4. Школьное самоуправление и волонтерское движение обучающихся. </a:t>
            </a:r>
          </a:p>
          <a:p>
            <a:endParaRPr lang="ru-RU" dirty="0"/>
          </a:p>
        </p:txBody>
      </p:sp>
    </p:spTree>
    <p:extLst>
      <p:ext uri="{BB962C8B-B14F-4D97-AF65-F5344CB8AC3E}">
        <p14:creationId xmlns:p14="http://schemas.microsoft.com/office/powerpoint/2010/main" val="594732880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Ясность">
  <a:themeElements>
    <a:clrScheme name="Ясность">
      <a:dk1>
        <a:srgbClr val="292934"/>
      </a:dk1>
      <a:lt1>
        <a:srgbClr val="FFFFFF"/>
      </a:lt1>
      <a:dk2>
        <a:srgbClr val="D2533C"/>
      </a:dk2>
      <a:lt2>
        <a:srgbClr val="F3F2DC"/>
      </a:lt2>
      <a:accent1>
        <a:srgbClr val="93A299"/>
      </a:accent1>
      <a:accent2>
        <a:srgbClr val="AD8F67"/>
      </a:accent2>
      <a:accent3>
        <a:srgbClr val="726056"/>
      </a:accent3>
      <a:accent4>
        <a:srgbClr val="4C5A6A"/>
      </a:accent4>
      <a:accent5>
        <a:srgbClr val="808DA0"/>
      </a:accent5>
      <a:accent6>
        <a:srgbClr val="79463D"/>
      </a:accent6>
      <a:hlink>
        <a:srgbClr val="0000FF"/>
      </a:hlink>
      <a:folHlink>
        <a:srgbClr val="800080"/>
      </a:folHlink>
    </a:clrScheme>
    <a:fontScheme name="Классическая 2">
      <a:maj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돋움"/>
        <a:font script="Hans" typeface="方正舒体"/>
        <a:font script="Hant" typeface="微軟正黑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Ясность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hade val="86000"/>
                <a:satMod val="140000"/>
              </a:schemeClr>
            </a:gs>
            <a:gs pos="45000">
              <a:schemeClr val="phClr">
                <a:tint val="48000"/>
                <a:satMod val="150000"/>
              </a:schemeClr>
            </a:gs>
            <a:gs pos="100000">
              <a:schemeClr val="phClr">
                <a:tint val="28000"/>
                <a:satMod val="160000"/>
              </a:schemeClr>
            </a:gs>
          </a:gsLst>
          <a:path path="circle">
            <a:fillToRect l="100000" t="100000" r="100000" b="100000"/>
          </a:path>
        </a:gradFill>
        <a:gradFill rotWithShape="1">
          <a:gsLst>
            <a:gs pos="0">
              <a:schemeClr val="phClr">
                <a:shade val="70000"/>
                <a:satMod val="150000"/>
              </a:schemeClr>
            </a:gs>
            <a:gs pos="34000">
              <a:schemeClr val="phClr">
                <a:shade val="70000"/>
                <a:satMod val="140000"/>
              </a:schemeClr>
            </a:gs>
            <a:gs pos="70000">
              <a:schemeClr val="phClr">
                <a:tint val="100000"/>
                <a:shade val="90000"/>
                <a:satMod val="140000"/>
              </a:schemeClr>
            </a:gs>
            <a:gs pos="100000">
              <a:schemeClr val="phClr">
                <a:tint val="100000"/>
                <a:shade val="100000"/>
                <a:satMod val="100000"/>
              </a:schemeClr>
            </a:gs>
          </a:gsLst>
          <a:path path="circle">
            <a:fillToRect l="100000" t="100000" r="100000" b="100000"/>
          </a:path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26425" cap="flat" cmpd="sng" algn="ctr">
          <a:solidFill>
            <a:schemeClr val="phClr"/>
          </a:solidFill>
          <a:prstDash val="solid"/>
        </a:ln>
        <a:ln w="444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</a:effectStyle>
        <a:effectStyle>
          <a:effectLst>
            <a:outerShdw blurRad="38100" dist="25400" dir="2700000" algn="br" rotWithShape="0">
              <a:srgbClr val="00000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5100000"/>
            </a:lightRig>
          </a:scene3d>
          <a:sp3d contourW="6350">
            <a:bevelT w="29210" h="12700"/>
            <a:contourClr>
              <a:schemeClr val="phClr">
                <a:shade val="30000"/>
                <a:satMod val="13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5000"/>
                <a:satMod val="180000"/>
              </a:schemeClr>
            </a:gs>
            <a:gs pos="40000">
              <a:schemeClr val="phClr">
                <a:tint val="95000"/>
                <a:shade val="85000"/>
                <a:satMod val="150000"/>
              </a:schemeClr>
            </a:gs>
            <a:gs pos="100000">
              <a:schemeClr val="phClr">
                <a:shade val="45000"/>
                <a:satMod val="200000"/>
              </a:schemeClr>
            </a:gs>
          </a:gsLst>
          <a:lin ang="5400000" scaled="0"/>
        </a:gradFill>
        <a:blipFill rotWithShape="1">
          <a:blip xmlns:r="http://schemas.openxmlformats.org/officeDocument/2006/relationships" r:embed="rId1">
            <a:duotone>
              <a:schemeClr val="phClr">
                <a:shade val="55000"/>
              </a:schemeClr>
              <a:schemeClr val="phClr">
                <a:tint val="97000"/>
                <a:satMod val="95000"/>
              </a:schemeClr>
            </a:duotone>
          </a:blip>
          <a:tile tx="0" ty="0" sx="70000" sy="7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Clarity</Template>
  <TotalTime>113</TotalTime>
  <Words>1142</Words>
  <Application>Microsoft Office PowerPoint</Application>
  <PresentationFormat>Экран (4:3)</PresentationFormat>
  <Paragraphs>183</Paragraphs>
  <Slides>14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14</vt:i4>
      </vt:variant>
    </vt:vector>
  </HeadingPairs>
  <TitlesOfParts>
    <vt:vector size="15" baseType="lpstr">
      <vt:lpstr>Ясность</vt:lpstr>
      <vt:lpstr>«Нормативно-правовое обеспечение и организационный этап создания школьных служб медиации»</vt:lpstr>
      <vt:lpstr>Презентация PowerPoint</vt:lpstr>
      <vt:lpstr>Медиация – это встреча участников конфликта, где они смогут сами: </vt:lpstr>
      <vt:lpstr>Ведущий примирительной встречи (медиатор)</vt:lpstr>
      <vt:lpstr>Ответственность в восстановительной медиации </vt:lpstr>
      <vt:lpstr>НОРМАТИВНО-ПРАВОВЫЕ ОСНОВАНИЯ ДЕЯТЕЛЬНОСТИ СЛУЖБ ШКОЛЬНОЙ МЕДИАЦИИ  </vt:lpstr>
      <vt:lpstr>Презентация PowerPoint</vt:lpstr>
      <vt:lpstr>ОРГАНИЗАЦИЯ ДЕЯТЕЛЬНОСТИ СЛУЖБЫ ШКОЛЬНОЙ МЕДИАЦИИ </vt:lpstr>
      <vt:lpstr>Презентация PowerPoint</vt:lpstr>
      <vt:lpstr>ОРГАНИЗАЦИЯ ДЕЯТЕЛЬНОСТИ СЛУЖБЫ ШКОЛЬНОЙ МЕДИАЦИИ </vt:lpstr>
      <vt:lpstr>Презентация PowerPoint</vt:lpstr>
      <vt:lpstr>Документы, организующие деятельность службы школьной медиации и работу медиатора  </vt:lpstr>
      <vt:lpstr>Формы медиации в ОУ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Презентация PowerPoint</dc:title>
  <dc:creator>Петр</dc:creator>
  <cp:lastModifiedBy>Петр</cp:lastModifiedBy>
  <cp:revision>9</cp:revision>
  <dcterms:created xsi:type="dcterms:W3CDTF">2016-10-25T18:13:07Z</dcterms:created>
  <dcterms:modified xsi:type="dcterms:W3CDTF">2016-10-25T20:06:10Z</dcterms:modified>
</cp:coreProperties>
</file>

<file path=docProps/thumbnail.jpeg>
</file>